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Fraunces Extra Bold" panose="020B0604020202020204" charset="0"/>
      <p:regular r:id="rId13"/>
    </p:embeddedFont>
    <p:embeddedFont>
      <p:font typeface="Nobile"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6" d="100"/>
          <a:sy n="66" d="100"/>
        </p:scale>
        <p:origin x="140"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4030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46791"/>
            <a:ext cx="7556421" cy="1240155"/>
          </a:xfrm>
          <a:prstGeom prst="rect">
            <a:avLst/>
          </a:prstGeom>
          <a:noFill/>
          <a:ln/>
        </p:spPr>
        <p:txBody>
          <a:bodyPr wrap="square" lIns="0" tIns="0" rIns="0" bIns="0" rtlCol="0" anchor="t"/>
          <a:lstStyle/>
          <a:p>
            <a:pPr marL="0" indent="0" algn="l">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GitHub Copilot for Portfolio Management</a:t>
            </a:r>
            <a:endParaRPr lang="en-US" sz="3900" dirty="0"/>
          </a:p>
        </p:txBody>
      </p:sp>
      <p:sp>
        <p:nvSpPr>
          <p:cNvPr id="4" name="Text 1"/>
          <p:cNvSpPr/>
          <p:nvPr/>
        </p:nvSpPr>
        <p:spPr>
          <a:xfrm>
            <a:off x="6280190" y="3484602"/>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A simple, interactive portfolio management system powered by GitHub Copilot, demonstrating AI agent formation through structured prompts.</a:t>
            </a:r>
            <a:endParaRPr lang="en-US" sz="1550" dirty="0"/>
          </a:p>
        </p:txBody>
      </p:sp>
      <p:sp>
        <p:nvSpPr>
          <p:cNvPr id="5" name="Text 2"/>
          <p:cNvSpPr/>
          <p:nvPr/>
        </p:nvSpPr>
        <p:spPr>
          <a:xfrm>
            <a:off x="6280190" y="4343755"/>
            <a:ext cx="7556421" cy="317540"/>
          </a:xfrm>
          <a:prstGeom prst="rect">
            <a:avLst/>
          </a:prstGeom>
          <a:noFill/>
          <a:ln/>
        </p:spPr>
        <p:txBody>
          <a:bodyPr wrap="none" lIns="0" tIns="0" rIns="0" bIns="0" rtlCol="0" anchor="t"/>
          <a:lstStyle/>
          <a:p>
            <a:pPr marL="0" indent="0" algn="l">
              <a:lnSpc>
                <a:spcPts val="2500"/>
              </a:lnSpc>
              <a:buNone/>
            </a:pPr>
            <a:endParaRPr lang="en-US" sz="1550" dirty="0"/>
          </a:p>
        </p:txBody>
      </p:sp>
      <p:sp>
        <p:nvSpPr>
          <p:cNvPr id="6" name="Text 3"/>
          <p:cNvSpPr/>
          <p:nvPr/>
        </p:nvSpPr>
        <p:spPr>
          <a:xfrm>
            <a:off x="6280190" y="4883706"/>
            <a:ext cx="7556421" cy="317540"/>
          </a:xfrm>
          <a:prstGeom prst="rect">
            <a:avLst/>
          </a:prstGeom>
          <a:noFill/>
          <a:ln/>
        </p:spPr>
        <p:txBody>
          <a:bodyPr wrap="none" lIns="0" tIns="0" rIns="0" bIns="0" rtlCol="0" anchor="t"/>
          <a:lstStyle/>
          <a:p>
            <a:pPr marL="0" indent="0" algn="l">
              <a:lnSpc>
                <a:spcPts val="2500"/>
              </a:lnSpc>
              <a:buNone/>
            </a:pPr>
            <a:r>
              <a:rPr lang="en-US" b="1" dirty="0">
                <a:solidFill>
                  <a:srgbClr val="405449"/>
                </a:solidFill>
                <a:latin typeface="Nobile" pitchFamily="34" charset="0"/>
                <a:ea typeface="Nobile" pitchFamily="34" charset="-122"/>
                <a:cs typeface="Nobile" pitchFamily="34" charset="-120"/>
              </a:rPr>
              <a:t>Presenters: ARYAN BARNWAL, GAUTAM VEER, ABHIRAM VELADINENI</a:t>
            </a:r>
            <a:endParaRPr lang="en-US" dirty="0"/>
          </a:p>
        </p:txBody>
      </p:sp>
      <p:sp>
        <p:nvSpPr>
          <p:cNvPr id="7" name="Text 4"/>
          <p:cNvSpPr/>
          <p:nvPr/>
        </p:nvSpPr>
        <p:spPr>
          <a:xfrm>
            <a:off x="6280190" y="5424488"/>
            <a:ext cx="7556421" cy="317540"/>
          </a:xfrm>
          <a:prstGeom prst="rect">
            <a:avLst/>
          </a:prstGeom>
          <a:noFill/>
          <a:ln/>
        </p:spPr>
        <p:txBody>
          <a:bodyPr wrap="none" lIns="0" tIns="0" rIns="0" bIns="0" rtlCol="0" anchor="t"/>
          <a:lstStyle/>
          <a:p>
            <a:pPr marL="0" indent="0" algn="l">
              <a:lnSpc>
                <a:spcPts val="2500"/>
              </a:lnSpc>
              <a:buNone/>
            </a:pPr>
            <a:r>
              <a:rPr lang="en-US" b="1" dirty="0">
                <a:solidFill>
                  <a:srgbClr val="405449"/>
                </a:solidFill>
                <a:latin typeface="Nobile" pitchFamily="34" charset="0"/>
                <a:ea typeface="Nobile" pitchFamily="34" charset="-122"/>
                <a:cs typeface="Nobile" pitchFamily="34" charset="-120"/>
              </a:rPr>
              <a:t>Team: Auralis</a:t>
            </a:r>
            <a:endParaRPr lang="en-US" dirty="0"/>
          </a:p>
        </p:txBody>
      </p:sp>
      <p:sp>
        <p:nvSpPr>
          <p:cNvPr id="8" name="Text 5"/>
          <p:cNvSpPr/>
          <p:nvPr/>
        </p:nvSpPr>
        <p:spPr>
          <a:xfrm>
            <a:off x="6280190" y="5965269"/>
            <a:ext cx="7556421" cy="317540"/>
          </a:xfrm>
          <a:prstGeom prst="rect">
            <a:avLst/>
          </a:prstGeom>
          <a:noFill/>
          <a:ln/>
        </p:spPr>
        <p:txBody>
          <a:bodyPr wrap="none" lIns="0" tIns="0" rIns="0" bIns="0" rtlCol="0" anchor="t"/>
          <a:lstStyle/>
          <a:p>
            <a:pPr marL="0" indent="0" algn="l">
              <a:lnSpc>
                <a:spcPts val="2500"/>
              </a:lnSpc>
              <a:buNone/>
            </a:pPr>
            <a:r>
              <a:rPr lang="en-US" b="1" dirty="0">
                <a:solidFill>
                  <a:srgbClr val="405449"/>
                </a:solidFill>
                <a:latin typeface="Nobile" pitchFamily="34" charset="0"/>
                <a:ea typeface="Nobile" pitchFamily="34" charset="-122"/>
                <a:cs typeface="Nobile" pitchFamily="34" charset="-120"/>
              </a:rPr>
              <a:t>Domain: GenAI</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162300"/>
            <a:ext cx="4961811" cy="620078"/>
          </a:xfrm>
          <a:prstGeom prst="rect">
            <a:avLst/>
          </a:prstGeom>
          <a:noFill/>
          <a:ln/>
        </p:spPr>
        <p:txBody>
          <a:bodyPr wrap="none" lIns="0" tIns="0" rIns="0" bIns="0" rtlCol="0" anchor="t"/>
          <a:lstStyle/>
          <a:p>
            <a:pPr marL="0" indent="0" algn="l">
              <a:lnSpc>
                <a:spcPts val="4850"/>
              </a:lnSpc>
              <a:buNone/>
            </a:pPr>
            <a:r>
              <a:rPr lang="en-US" sz="4800" b="1" dirty="0">
                <a:solidFill>
                  <a:srgbClr val="3B4540"/>
                </a:solidFill>
                <a:latin typeface="Fraunces Extra Bold" pitchFamily="34" charset="0"/>
                <a:ea typeface="Fraunces Extra Bold" pitchFamily="34" charset="-122"/>
                <a:cs typeface="Fraunces Extra Bold" pitchFamily="34" charset="-120"/>
              </a:rPr>
              <a:t>Thank You</a:t>
            </a:r>
            <a:endParaRPr lang="en-US" sz="4800" dirty="0"/>
          </a:p>
        </p:txBody>
      </p:sp>
      <p:sp>
        <p:nvSpPr>
          <p:cNvPr id="4" name="Text 1"/>
          <p:cNvSpPr/>
          <p:nvPr/>
        </p:nvSpPr>
        <p:spPr>
          <a:xfrm>
            <a:off x="793790" y="4080034"/>
            <a:ext cx="7556421" cy="317540"/>
          </a:xfrm>
          <a:prstGeom prst="rect">
            <a:avLst/>
          </a:prstGeom>
          <a:noFill/>
          <a:ln/>
        </p:spPr>
        <p:txBody>
          <a:bodyPr wrap="none" lIns="0" tIns="0" rIns="0" bIns="0" rtlCol="0" anchor="t"/>
          <a:lstStyle/>
          <a:p>
            <a:pPr marL="0" indent="0" algn="l">
              <a:lnSpc>
                <a:spcPts val="2500"/>
              </a:lnSpc>
              <a:buNone/>
            </a:pPr>
            <a:endParaRPr lang="en-US" sz="1550" dirty="0"/>
          </a:p>
        </p:txBody>
      </p:sp>
      <p:sp>
        <p:nvSpPr>
          <p:cNvPr id="5" name="Text 2"/>
          <p:cNvSpPr/>
          <p:nvPr/>
        </p:nvSpPr>
        <p:spPr>
          <a:xfrm>
            <a:off x="793790" y="4695230"/>
            <a:ext cx="5364242" cy="372070"/>
          </a:xfrm>
          <a:prstGeom prst="rect">
            <a:avLst/>
          </a:prstGeom>
          <a:noFill/>
          <a:ln/>
        </p:spPr>
        <p:txBody>
          <a:bodyPr wrap="none" lIns="0" tIns="0" rIns="0" bIns="0" rtlCol="0" anchor="t"/>
          <a:lstStyle/>
          <a:p>
            <a:pPr marL="0" indent="0" algn="l">
              <a:lnSpc>
                <a:spcPts val="2900"/>
              </a:lnSpc>
              <a:buNone/>
            </a:pPr>
            <a:r>
              <a:rPr lang="en-US" sz="3600" b="1" dirty="0">
                <a:solidFill>
                  <a:srgbClr val="3B4540"/>
                </a:solidFill>
                <a:latin typeface="Fraunces Extra Bold" pitchFamily="34" charset="0"/>
                <a:ea typeface="Fraunces Extra Bold" pitchFamily="34" charset="-122"/>
                <a:cs typeface="Fraunces Extra Bold" pitchFamily="34" charset="-120"/>
              </a:rPr>
              <a:t>We are happy to take any questions.</a:t>
            </a:r>
            <a:endParaRPr lang="en-US" sz="3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41916"/>
            <a:ext cx="6773823" cy="496133"/>
          </a:xfrm>
          <a:prstGeom prst="rect">
            <a:avLst/>
          </a:prstGeom>
          <a:noFill/>
          <a:ln/>
        </p:spPr>
        <p:txBody>
          <a:bodyPr wrap="none" lIns="0" tIns="0" rIns="0" bIns="0" rtlCol="0" anchor="t"/>
          <a:lstStyle/>
          <a:p>
            <a:pPr marL="0" indent="0" algn="l">
              <a:lnSpc>
                <a:spcPts val="3900"/>
              </a:lnSpc>
              <a:buNone/>
            </a:pPr>
            <a:r>
              <a:rPr lang="en-US" sz="3100" b="1" dirty="0">
                <a:solidFill>
                  <a:srgbClr val="3B4540"/>
                </a:solidFill>
                <a:latin typeface="Fraunces Extra Bold" pitchFamily="34" charset="0"/>
                <a:ea typeface="Fraunces Extra Bold" pitchFamily="34" charset="-122"/>
                <a:cs typeface="Fraunces Extra Bold" pitchFamily="34" charset="-120"/>
              </a:rPr>
              <a:t>Project Goals: AI Agents in Action</a:t>
            </a:r>
            <a:endParaRPr lang="en-US" sz="3100" dirty="0"/>
          </a:p>
        </p:txBody>
      </p:sp>
      <p:sp>
        <p:nvSpPr>
          <p:cNvPr id="4" name="Shape 1"/>
          <p:cNvSpPr/>
          <p:nvPr/>
        </p:nvSpPr>
        <p:spPr>
          <a:xfrm>
            <a:off x="793790" y="1835706"/>
            <a:ext cx="7556421" cy="1189196"/>
          </a:xfrm>
          <a:prstGeom prst="roundRect">
            <a:avLst>
              <a:gd name="adj" fmla="val 9227"/>
            </a:avLst>
          </a:prstGeom>
          <a:solidFill>
            <a:srgbClr val="FAFFFA"/>
          </a:solidFill>
          <a:ln w="22860">
            <a:solidFill>
              <a:srgbClr val="CED9CE"/>
            </a:solidFill>
            <a:prstDash val="solid"/>
          </a:ln>
        </p:spPr>
      </p:sp>
      <p:sp>
        <p:nvSpPr>
          <p:cNvPr id="5" name="Shape 2"/>
          <p:cNvSpPr/>
          <p:nvPr/>
        </p:nvSpPr>
        <p:spPr>
          <a:xfrm>
            <a:off x="770930" y="1835706"/>
            <a:ext cx="91440" cy="1189196"/>
          </a:xfrm>
          <a:prstGeom prst="roundRect">
            <a:avLst>
              <a:gd name="adj" fmla="val 195349"/>
            </a:avLst>
          </a:prstGeom>
          <a:solidFill>
            <a:srgbClr val="438951"/>
          </a:solidFill>
          <a:ln/>
        </p:spPr>
      </p:sp>
      <p:sp>
        <p:nvSpPr>
          <p:cNvPr id="6" name="Text 3"/>
          <p:cNvSpPr/>
          <p:nvPr/>
        </p:nvSpPr>
        <p:spPr>
          <a:xfrm>
            <a:off x="1083588" y="2056924"/>
            <a:ext cx="2939296"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Demonstrate AI Agents</a:t>
            </a:r>
            <a:endParaRPr lang="en-US" sz="1950" dirty="0"/>
          </a:p>
        </p:txBody>
      </p:sp>
      <p:sp>
        <p:nvSpPr>
          <p:cNvPr id="7" name="Text 4"/>
          <p:cNvSpPr/>
          <p:nvPr/>
        </p:nvSpPr>
        <p:spPr>
          <a:xfrm>
            <a:off x="1083588" y="2486144"/>
            <a:ext cx="7045404" cy="317540"/>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Showcase how AI agents can be formed using structured prompts.</a:t>
            </a:r>
            <a:endParaRPr lang="en-US" sz="1550" dirty="0"/>
          </a:p>
        </p:txBody>
      </p:sp>
      <p:sp>
        <p:nvSpPr>
          <p:cNvPr id="8" name="Shape 5"/>
          <p:cNvSpPr/>
          <p:nvPr/>
        </p:nvSpPr>
        <p:spPr>
          <a:xfrm>
            <a:off x="793790" y="3223260"/>
            <a:ext cx="7556421" cy="1189196"/>
          </a:xfrm>
          <a:prstGeom prst="roundRect">
            <a:avLst>
              <a:gd name="adj" fmla="val 9227"/>
            </a:avLst>
          </a:prstGeom>
          <a:solidFill>
            <a:srgbClr val="FAFFFA"/>
          </a:solidFill>
          <a:ln w="22860">
            <a:solidFill>
              <a:srgbClr val="CED9CE"/>
            </a:solidFill>
            <a:prstDash val="solid"/>
          </a:ln>
        </p:spPr>
      </p:sp>
      <p:sp>
        <p:nvSpPr>
          <p:cNvPr id="9" name="Shape 6"/>
          <p:cNvSpPr/>
          <p:nvPr/>
        </p:nvSpPr>
        <p:spPr>
          <a:xfrm>
            <a:off x="770930" y="3223260"/>
            <a:ext cx="91440" cy="1189196"/>
          </a:xfrm>
          <a:prstGeom prst="roundRect">
            <a:avLst>
              <a:gd name="adj" fmla="val 195349"/>
            </a:avLst>
          </a:prstGeom>
          <a:solidFill>
            <a:srgbClr val="438951"/>
          </a:solidFill>
          <a:ln/>
        </p:spPr>
      </p:sp>
      <p:sp>
        <p:nvSpPr>
          <p:cNvPr id="10" name="Text 7"/>
          <p:cNvSpPr/>
          <p:nvPr/>
        </p:nvSpPr>
        <p:spPr>
          <a:xfrm>
            <a:off x="1083588" y="3444478"/>
            <a:ext cx="3447574"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Manage Synthetic Portfolio</a:t>
            </a:r>
            <a:endParaRPr lang="en-US" sz="1950" dirty="0"/>
          </a:p>
        </p:txBody>
      </p:sp>
      <p:sp>
        <p:nvSpPr>
          <p:cNvPr id="11" name="Text 8"/>
          <p:cNvSpPr/>
          <p:nvPr/>
        </p:nvSpPr>
        <p:spPr>
          <a:xfrm>
            <a:off x="1083588" y="3873698"/>
            <a:ext cx="7045404" cy="317540"/>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Manage a four-asset portfolio without external data dependencies.</a:t>
            </a:r>
            <a:endParaRPr lang="en-US" sz="1550" dirty="0"/>
          </a:p>
        </p:txBody>
      </p:sp>
      <p:sp>
        <p:nvSpPr>
          <p:cNvPr id="12" name="Shape 9"/>
          <p:cNvSpPr/>
          <p:nvPr/>
        </p:nvSpPr>
        <p:spPr>
          <a:xfrm>
            <a:off x="793790" y="4610814"/>
            <a:ext cx="7556421" cy="1189196"/>
          </a:xfrm>
          <a:prstGeom prst="roundRect">
            <a:avLst>
              <a:gd name="adj" fmla="val 9227"/>
            </a:avLst>
          </a:prstGeom>
          <a:solidFill>
            <a:srgbClr val="FAFFFA"/>
          </a:solidFill>
          <a:ln w="22860">
            <a:solidFill>
              <a:srgbClr val="CED9CE"/>
            </a:solidFill>
            <a:prstDash val="solid"/>
          </a:ln>
        </p:spPr>
      </p:sp>
      <p:sp>
        <p:nvSpPr>
          <p:cNvPr id="13" name="Shape 10"/>
          <p:cNvSpPr/>
          <p:nvPr/>
        </p:nvSpPr>
        <p:spPr>
          <a:xfrm>
            <a:off x="770930" y="4610814"/>
            <a:ext cx="91440" cy="1189196"/>
          </a:xfrm>
          <a:prstGeom prst="roundRect">
            <a:avLst>
              <a:gd name="adj" fmla="val 195349"/>
            </a:avLst>
          </a:prstGeom>
          <a:solidFill>
            <a:srgbClr val="438951"/>
          </a:solidFill>
          <a:ln/>
        </p:spPr>
      </p:sp>
      <p:sp>
        <p:nvSpPr>
          <p:cNvPr id="14" name="Text 11"/>
          <p:cNvSpPr/>
          <p:nvPr/>
        </p:nvSpPr>
        <p:spPr>
          <a:xfrm>
            <a:off x="1083588" y="4832033"/>
            <a:ext cx="2845356"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Simulate Performance</a:t>
            </a:r>
            <a:endParaRPr lang="en-US" sz="1950" dirty="0"/>
          </a:p>
        </p:txBody>
      </p:sp>
      <p:sp>
        <p:nvSpPr>
          <p:cNvPr id="15" name="Text 12"/>
          <p:cNvSpPr/>
          <p:nvPr/>
        </p:nvSpPr>
        <p:spPr>
          <a:xfrm>
            <a:off x="1083588" y="5261253"/>
            <a:ext cx="7045404" cy="317540"/>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Simulate portfolio performance using lightweight Python scripts.</a:t>
            </a:r>
            <a:endParaRPr lang="en-US" sz="1550" dirty="0"/>
          </a:p>
        </p:txBody>
      </p:sp>
      <p:sp>
        <p:nvSpPr>
          <p:cNvPr id="16" name="Shape 13"/>
          <p:cNvSpPr/>
          <p:nvPr/>
        </p:nvSpPr>
        <p:spPr>
          <a:xfrm>
            <a:off x="793790" y="5998369"/>
            <a:ext cx="7556421" cy="1189196"/>
          </a:xfrm>
          <a:prstGeom prst="roundRect">
            <a:avLst>
              <a:gd name="adj" fmla="val 9227"/>
            </a:avLst>
          </a:prstGeom>
          <a:solidFill>
            <a:srgbClr val="FAFFFA"/>
          </a:solidFill>
          <a:ln w="22860">
            <a:solidFill>
              <a:srgbClr val="CED9CE"/>
            </a:solidFill>
            <a:prstDash val="solid"/>
          </a:ln>
        </p:spPr>
      </p:sp>
      <p:sp>
        <p:nvSpPr>
          <p:cNvPr id="17" name="Shape 14"/>
          <p:cNvSpPr/>
          <p:nvPr/>
        </p:nvSpPr>
        <p:spPr>
          <a:xfrm>
            <a:off x="770930" y="5998369"/>
            <a:ext cx="91440" cy="1189196"/>
          </a:xfrm>
          <a:prstGeom prst="roundRect">
            <a:avLst>
              <a:gd name="adj" fmla="val 195349"/>
            </a:avLst>
          </a:prstGeom>
          <a:solidFill>
            <a:srgbClr val="438951"/>
          </a:solidFill>
          <a:ln/>
        </p:spPr>
      </p:sp>
      <p:sp>
        <p:nvSpPr>
          <p:cNvPr id="18" name="Text 15"/>
          <p:cNvSpPr/>
          <p:nvPr/>
        </p:nvSpPr>
        <p:spPr>
          <a:xfrm>
            <a:off x="1083588" y="6219587"/>
            <a:ext cx="2644735"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Text-Based Interface</a:t>
            </a:r>
            <a:endParaRPr lang="en-US" sz="1950" dirty="0"/>
          </a:p>
        </p:txBody>
      </p:sp>
      <p:sp>
        <p:nvSpPr>
          <p:cNvPr id="19" name="Text 16"/>
          <p:cNvSpPr/>
          <p:nvPr/>
        </p:nvSpPr>
        <p:spPr>
          <a:xfrm>
            <a:off x="1083588" y="6648807"/>
            <a:ext cx="7045404" cy="317540"/>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Provide a clear, text-based interface for user interaction.</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sp>
        <p:nvSpPr>
          <p:cNvPr id="2" name="Text 0"/>
          <p:cNvSpPr/>
          <p:nvPr/>
        </p:nvSpPr>
        <p:spPr>
          <a:xfrm>
            <a:off x="793790" y="1896785"/>
            <a:ext cx="7239357" cy="496133"/>
          </a:xfrm>
          <a:prstGeom prst="rect">
            <a:avLst/>
          </a:prstGeom>
          <a:noFill/>
          <a:ln/>
        </p:spPr>
        <p:txBody>
          <a:bodyPr wrap="none" lIns="0" tIns="0" rIns="0" bIns="0" rtlCol="0" anchor="t"/>
          <a:lstStyle/>
          <a:p>
            <a:pPr marL="0" indent="0" algn="l">
              <a:lnSpc>
                <a:spcPts val="3900"/>
              </a:lnSpc>
              <a:buNone/>
            </a:pPr>
            <a:r>
              <a:rPr lang="en-US" sz="3100" b="1" dirty="0">
                <a:solidFill>
                  <a:srgbClr val="3B4540"/>
                </a:solidFill>
                <a:latin typeface="Fraunces Extra Bold" pitchFamily="34" charset="0"/>
                <a:ea typeface="Fraunces Extra Bold" pitchFamily="34" charset="-122"/>
                <a:cs typeface="Fraunces Extra Bold" pitchFamily="34" charset="-120"/>
              </a:rPr>
              <a:t>System Overview: Core Components</a:t>
            </a:r>
            <a:endParaRPr lang="en-US" sz="3100" dirty="0"/>
          </a:p>
        </p:txBody>
      </p:sp>
      <p:sp>
        <p:nvSpPr>
          <p:cNvPr id="3" name="Text 1"/>
          <p:cNvSpPr/>
          <p:nvPr/>
        </p:nvSpPr>
        <p:spPr>
          <a:xfrm>
            <a:off x="793790" y="2789753"/>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Fraunces Light" pitchFamily="34" charset="0"/>
                <a:ea typeface="Fraunces Light" pitchFamily="34" charset="-122"/>
                <a:cs typeface="Fraunces Light" pitchFamily="34" charset="-120"/>
              </a:rPr>
              <a:t>01</a:t>
            </a:r>
            <a:endParaRPr lang="en-US" sz="1550" dirty="0"/>
          </a:p>
        </p:txBody>
      </p:sp>
      <p:sp>
        <p:nvSpPr>
          <p:cNvPr id="4" name="Shape 2"/>
          <p:cNvSpPr/>
          <p:nvPr/>
        </p:nvSpPr>
        <p:spPr>
          <a:xfrm>
            <a:off x="793790" y="3104078"/>
            <a:ext cx="4215289" cy="22860"/>
          </a:xfrm>
          <a:prstGeom prst="rect">
            <a:avLst/>
          </a:prstGeom>
          <a:solidFill>
            <a:srgbClr val="438951"/>
          </a:solidFill>
          <a:ln/>
        </p:spPr>
      </p:sp>
      <p:sp>
        <p:nvSpPr>
          <p:cNvPr id="5" name="Text 3"/>
          <p:cNvSpPr/>
          <p:nvPr/>
        </p:nvSpPr>
        <p:spPr>
          <a:xfrm>
            <a:off x="793790" y="3248978"/>
            <a:ext cx="3218974"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Price &amp; Return Generator</a:t>
            </a:r>
            <a:endParaRPr lang="en-US" sz="1950" dirty="0"/>
          </a:p>
        </p:txBody>
      </p:sp>
      <p:sp>
        <p:nvSpPr>
          <p:cNvPr id="6" name="Text 4"/>
          <p:cNvSpPr/>
          <p:nvPr/>
        </p:nvSpPr>
        <p:spPr>
          <a:xfrm>
            <a:off x="793790" y="3678198"/>
            <a:ext cx="4215289" cy="635079"/>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Dummy generator for four assets (ST A, ST B, ST C, ST D) and a return calculator.</a:t>
            </a:r>
            <a:endParaRPr lang="en-US" sz="1550" dirty="0"/>
          </a:p>
        </p:txBody>
      </p:sp>
      <p:sp>
        <p:nvSpPr>
          <p:cNvPr id="7" name="Text 5"/>
          <p:cNvSpPr/>
          <p:nvPr/>
        </p:nvSpPr>
        <p:spPr>
          <a:xfrm>
            <a:off x="5207437" y="2789753"/>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Fraunces Light" pitchFamily="34" charset="0"/>
                <a:ea typeface="Fraunces Light" pitchFamily="34" charset="-122"/>
                <a:cs typeface="Fraunces Light" pitchFamily="34" charset="-120"/>
              </a:rPr>
              <a:t>02</a:t>
            </a:r>
            <a:endParaRPr lang="en-US" sz="1550" dirty="0"/>
          </a:p>
        </p:txBody>
      </p:sp>
      <p:sp>
        <p:nvSpPr>
          <p:cNvPr id="8" name="Shape 6"/>
          <p:cNvSpPr/>
          <p:nvPr/>
        </p:nvSpPr>
        <p:spPr>
          <a:xfrm>
            <a:off x="5207437" y="3104078"/>
            <a:ext cx="4215408" cy="22860"/>
          </a:xfrm>
          <a:prstGeom prst="rect">
            <a:avLst/>
          </a:prstGeom>
          <a:solidFill>
            <a:srgbClr val="438951"/>
          </a:solidFill>
          <a:ln/>
        </p:spPr>
      </p:sp>
      <p:sp>
        <p:nvSpPr>
          <p:cNvPr id="9" name="Text 7"/>
          <p:cNvSpPr/>
          <p:nvPr/>
        </p:nvSpPr>
        <p:spPr>
          <a:xfrm>
            <a:off x="5207437" y="3248978"/>
            <a:ext cx="2489478"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Orchestrator Script</a:t>
            </a:r>
            <a:endParaRPr lang="en-US" sz="1950" dirty="0"/>
          </a:p>
        </p:txBody>
      </p:sp>
      <p:sp>
        <p:nvSpPr>
          <p:cNvPr id="10" name="Text 8"/>
          <p:cNvSpPr/>
          <p:nvPr/>
        </p:nvSpPr>
        <p:spPr>
          <a:xfrm>
            <a:off x="5207437" y="3678198"/>
            <a:ext cx="4215408" cy="317540"/>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Prepares input files for Copilot agents.</a:t>
            </a:r>
            <a:endParaRPr lang="en-US" sz="1550" dirty="0"/>
          </a:p>
        </p:txBody>
      </p:sp>
      <p:sp>
        <p:nvSpPr>
          <p:cNvPr id="11" name="Text 9"/>
          <p:cNvSpPr/>
          <p:nvPr/>
        </p:nvSpPr>
        <p:spPr>
          <a:xfrm>
            <a:off x="9621203" y="2789753"/>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Fraunces Light" pitchFamily="34" charset="0"/>
                <a:ea typeface="Fraunces Light" pitchFamily="34" charset="-122"/>
                <a:cs typeface="Fraunces Light" pitchFamily="34" charset="-120"/>
              </a:rPr>
              <a:t>03</a:t>
            </a:r>
            <a:endParaRPr lang="en-US" sz="1550" dirty="0"/>
          </a:p>
        </p:txBody>
      </p:sp>
      <p:sp>
        <p:nvSpPr>
          <p:cNvPr id="12" name="Shape 10"/>
          <p:cNvSpPr/>
          <p:nvPr/>
        </p:nvSpPr>
        <p:spPr>
          <a:xfrm>
            <a:off x="9621203" y="3104078"/>
            <a:ext cx="4215289" cy="22860"/>
          </a:xfrm>
          <a:prstGeom prst="rect">
            <a:avLst/>
          </a:prstGeom>
          <a:solidFill>
            <a:srgbClr val="438951"/>
          </a:solidFill>
          <a:ln/>
        </p:spPr>
      </p:sp>
      <p:sp>
        <p:nvSpPr>
          <p:cNvPr id="13" name="Text 11"/>
          <p:cNvSpPr/>
          <p:nvPr/>
        </p:nvSpPr>
        <p:spPr>
          <a:xfrm>
            <a:off x="9621203" y="3248978"/>
            <a:ext cx="3055620"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Copilot-Powered Agents</a:t>
            </a:r>
            <a:endParaRPr lang="en-US" sz="1950" dirty="0"/>
          </a:p>
        </p:txBody>
      </p:sp>
      <p:sp>
        <p:nvSpPr>
          <p:cNvPr id="14" name="Text 12"/>
          <p:cNvSpPr/>
          <p:nvPr/>
        </p:nvSpPr>
        <p:spPr>
          <a:xfrm>
            <a:off x="9621203" y="3678198"/>
            <a:ext cx="4215289" cy="635079"/>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Three distinct agents: Momentum, Risk Parity, and Allocation.</a:t>
            </a:r>
            <a:endParaRPr lang="en-US" sz="1550" dirty="0"/>
          </a:p>
        </p:txBody>
      </p:sp>
      <p:sp>
        <p:nvSpPr>
          <p:cNvPr id="15" name="Text 13"/>
          <p:cNvSpPr/>
          <p:nvPr/>
        </p:nvSpPr>
        <p:spPr>
          <a:xfrm>
            <a:off x="793790" y="4660463"/>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Fraunces Light" pitchFamily="34" charset="0"/>
                <a:ea typeface="Fraunces Light" pitchFamily="34" charset="-122"/>
                <a:cs typeface="Fraunces Light" pitchFamily="34" charset="-120"/>
              </a:rPr>
              <a:t>04</a:t>
            </a:r>
            <a:endParaRPr lang="en-US" sz="1550" dirty="0"/>
          </a:p>
        </p:txBody>
      </p:sp>
      <p:sp>
        <p:nvSpPr>
          <p:cNvPr id="16" name="Shape 14"/>
          <p:cNvSpPr/>
          <p:nvPr/>
        </p:nvSpPr>
        <p:spPr>
          <a:xfrm>
            <a:off x="793790" y="4974788"/>
            <a:ext cx="6422112" cy="22860"/>
          </a:xfrm>
          <a:prstGeom prst="rect">
            <a:avLst/>
          </a:prstGeom>
          <a:solidFill>
            <a:srgbClr val="438951"/>
          </a:solidFill>
          <a:ln/>
        </p:spPr>
      </p:sp>
      <p:sp>
        <p:nvSpPr>
          <p:cNvPr id="17" name="Text 15"/>
          <p:cNvSpPr/>
          <p:nvPr/>
        </p:nvSpPr>
        <p:spPr>
          <a:xfrm>
            <a:off x="793790" y="5119687"/>
            <a:ext cx="2521982"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Python Output Files</a:t>
            </a:r>
            <a:endParaRPr lang="en-US" sz="1950" dirty="0"/>
          </a:p>
        </p:txBody>
      </p:sp>
      <p:sp>
        <p:nvSpPr>
          <p:cNvPr id="18" name="Text 16"/>
          <p:cNvSpPr/>
          <p:nvPr/>
        </p:nvSpPr>
        <p:spPr>
          <a:xfrm>
            <a:off x="793790" y="5548908"/>
            <a:ext cx="6422112" cy="635079"/>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Contains MOMENTUM_WEIGHTS, RISK_WEIGHTS, and FINAL_WEIGHTS.</a:t>
            </a:r>
            <a:endParaRPr lang="en-US" sz="1550" dirty="0"/>
          </a:p>
        </p:txBody>
      </p:sp>
      <p:sp>
        <p:nvSpPr>
          <p:cNvPr id="19" name="Text 17"/>
          <p:cNvSpPr/>
          <p:nvPr/>
        </p:nvSpPr>
        <p:spPr>
          <a:xfrm>
            <a:off x="7414260" y="4660463"/>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Fraunces Light" pitchFamily="34" charset="0"/>
                <a:ea typeface="Fraunces Light" pitchFamily="34" charset="-122"/>
                <a:cs typeface="Fraunces Light" pitchFamily="34" charset="-120"/>
              </a:rPr>
              <a:t>05</a:t>
            </a:r>
            <a:endParaRPr lang="en-US" sz="1550" dirty="0"/>
          </a:p>
        </p:txBody>
      </p:sp>
      <p:sp>
        <p:nvSpPr>
          <p:cNvPr id="20" name="Shape 18"/>
          <p:cNvSpPr/>
          <p:nvPr/>
        </p:nvSpPr>
        <p:spPr>
          <a:xfrm>
            <a:off x="7414260" y="4974788"/>
            <a:ext cx="6422231" cy="22860"/>
          </a:xfrm>
          <a:prstGeom prst="rect">
            <a:avLst/>
          </a:prstGeom>
          <a:solidFill>
            <a:srgbClr val="438951"/>
          </a:solidFill>
          <a:ln/>
        </p:spPr>
      </p:sp>
      <p:sp>
        <p:nvSpPr>
          <p:cNvPr id="21" name="Text 19"/>
          <p:cNvSpPr/>
          <p:nvPr/>
        </p:nvSpPr>
        <p:spPr>
          <a:xfrm>
            <a:off x="7414260" y="5119687"/>
            <a:ext cx="4012287"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Simulation Engine &amp; Dashboard</a:t>
            </a:r>
            <a:endParaRPr lang="en-US" sz="1950" dirty="0"/>
          </a:p>
        </p:txBody>
      </p:sp>
      <p:sp>
        <p:nvSpPr>
          <p:cNvPr id="22" name="Text 20"/>
          <p:cNvSpPr/>
          <p:nvPr/>
        </p:nvSpPr>
        <p:spPr>
          <a:xfrm>
            <a:off x="7414260" y="5548908"/>
            <a:ext cx="6422231" cy="635079"/>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Pure-Python engine and a simple terminal dashboard for visualization.</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sp>
        <p:nvSpPr>
          <p:cNvPr id="2" name="Text 0"/>
          <p:cNvSpPr/>
          <p:nvPr/>
        </p:nvSpPr>
        <p:spPr>
          <a:xfrm>
            <a:off x="793790" y="2023824"/>
            <a:ext cx="7163157" cy="496133"/>
          </a:xfrm>
          <a:prstGeom prst="rect">
            <a:avLst/>
          </a:prstGeom>
          <a:noFill/>
          <a:ln/>
        </p:spPr>
        <p:txBody>
          <a:bodyPr wrap="none" lIns="0" tIns="0" rIns="0" bIns="0" rtlCol="0" anchor="t"/>
          <a:lstStyle/>
          <a:p>
            <a:pPr marL="0" indent="0" algn="l">
              <a:lnSpc>
                <a:spcPts val="3900"/>
              </a:lnSpc>
              <a:buNone/>
            </a:pPr>
            <a:r>
              <a:rPr lang="en-US" sz="3100" b="1" dirty="0">
                <a:solidFill>
                  <a:srgbClr val="3B4540"/>
                </a:solidFill>
                <a:latin typeface="Fraunces Extra Bold" pitchFamily="34" charset="0"/>
                <a:ea typeface="Fraunces Extra Bold" pitchFamily="34" charset="-122"/>
                <a:cs typeface="Fraunces Extra Bold" pitchFamily="34" charset="-120"/>
              </a:rPr>
              <a:t>Key Principles: Lean &amp; Transparent</a:t>
            </a:r>
            <a:endParaRPr lang="en-US" sz="3100" dirty="0"/>
          </a:p>
        </p:txBody>
      </p:sp>
      <p:sp>
        <p:nvSpPr>
          <p:cNvPr id="3" name="Text 1"/>
          <p:cNvSpPr/>
          <p:nvPr/>
        </p:nvSpPr>
        <p:spPr>
          <a:xfrm>
            <a:off x="793790" y="3015972"/>
            <a:ext cx="3434953" cy="372070"/>
          </a:xfrm>
          <a:prstGeom prst="rect">
            <a:avLst/>
          </a:prstGeom>
          <a:noFill/>
          <a:ln/>
        </p:spPr>
        <p:txBody>
          <a:bodyPr wrap="none" lIns="0" tIns="0" rIns="0" bIns="0" rtlCol="0" anchor="t"/>
          <a:lstStyle/>
          <a:p>
            <a:pPr marL="0" indent="0" algn="l">
              <a:lnSpc>
                <a:spcPts val="2900"/>
              </a:lnSpc>
              <a:buNone/>
            </a:pPr>
            <a:r>
              <a:rPr lang="en-US" sz="2300" b="1" dirty="0">
                <a:solidFill>
                  <a:srgbClr val="3B4540"/>
                </a:solidFill>
                <a:latin typeface="Fraunces Extra Bold" pitchFamily="34" charset="0"/>
                <a:ea typeface="Fraunces Extra Bold" pitchFamily="34" charset="-122"/>
                <a:cs typeface="Fraunces Extra Bold" pitchFamily="34" charset="-120"/>
              </a:rPr>
              <a:t>Minimal Dependencies</a:t>
            </a:r>
            <a:endParaRPr lang="en-US" sz="2300" dirty="0"/>
          </a:p>
        </p:txBody>
      </p:sp>
      <p:sp>
        <p:nvSpPr>
          <p:cNvPr id="4" name="Text 2"/>
          <p:cNvSpPr/>
          <p:nvPr/>
        </p:nvSpPr>
        <p:spPr>
          <a:xfrm>
            <a:off x="793790" y="3586401"/>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No external models or financial APIs are used, ensuring a lightweight system.</a:t>
            </a:r>
            <a:endParaRPr lang="en-US" sz="1550" dirty="0"/>
          </a:p>
        </p:txBody>
      </p:sp>
      <p:sp>
        <p:nvSpPr>
          <p:cNvPr id="5" name="Text 3"/>
          <p:cNvSpPr/>
          <p:nvPr/>
        </p:nvSpPr>
        <p:spPr>
          <a:xfrm>
            <a:off x="7564874" y="3015972"/>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3B4540"/>
                </a:solidFill>
                <a:latin typeface="Fraunces Extra Bold" pitchFamily="34" charset="0"/>
                <a:ea typeface="Fraunces Extra Bold" pitchFamily="34" charset="-122"/>
                <a:cs typeface="Fraunces Extra Bold" pitchFamily="34" charset="-120"/>
              </a:rPr>
              <a:t>Transparency</a:t>
            </a:r>
            <a:endParaRPr lang="en-US" sz="2300" dirty="0"/>
          </a:p>
        </p:txBody>
      </p:sp>
      <p:sp>
        <p:nvSpPr>
          <p:cNvPr id="6" name="Text 4"/>
          <p:cNvSpPr/>
          <p:nvPr/>
        </p:nvSpPr>
        <p:spPr>
          <a:xfrm>
            <a:off x="7564874" y="3586401"/>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Every step of the process is visible and editable, promoting understanding.</a:t>
            </a:r>
            <a:endParaRPr lang="en-US" sz="1550" dirty="0"/>
          </a:p>
        </p:txBody>
      </p:sp>
      <p:sp>
        <p:nvSpPr>
          <p:cNvPr id="7" name="Text 5"/>
          <p:cNvSpPr/>
          <p:nvPr/>
        </p:nvSpPr>
        <p:spPr>
          <a:xfrm>
            <a:off x="793790" y="4821674"/>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3B4540"/>
                </a:solidFill>
                <a:latin typeface="Fraunces Extra Bold" pitchFamily="34" charset="0"/>
                <a:ea typeface="Fraunces Extra Bold" pitchFamily="34" charset="-122"/>
                <a:cs typeface="Fraunces Extra Bold" pitchFamily="34" charset="-120"/>
              </a:rPr>
              <a:t>Agent Modularity</a:t>
            </a:r>
            <a:endParaRPr lang="en-US" sz="2300" dirty="0"/>
          </a:p>
        </p:txBody>
      </p:sp>
      <p:sp>
        <p:nvSpPr>
          <p:cNvPr id="8" name="Text 6"/>
          <p:cNvSpPr/>
          <p:nvPr/>
        </p:nvSpPr>
        <p:spPr>
          <a:xfrm>
            <a:off x="793790" y="5392103"/>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Each agent operates with its own prompt and rules, allowing for independent development.</a:t>
            </a:r>
            <a:endParaRPr lang="en-US" sz="1550" dirty="0"/>
          </a:p>
        </p:txBody>
      </p:sp>
      <p:sp>
        <p:nvSpPr>
          <p:cNvPr id="9" name="Text 7"/>
          <p:cNvSpPr/>
          <p:nvPr/>
        </p:nvSpPr>
        <p:spPr>
          <a:xfrm>
            <a:off x="7564874" y="4821674"/>
            <a:ext cx="3038594" cy="372070"/>
          </a:xfrm>
          <a:prstGeom prst="rect">
            <a:avLst/>
          </a:prstGeom>
          <a:noFill/>
          <a:ln/>
        </p:spPr>
        <p:txBody>
          <a:bodyPr wrap="none" lIns="0" tIns="0" rIns="0" bIns="0" rtlCol="0" anchor="t"/>
          <a:lstStyle/>
          <a:p>
            <a:pPr marL="0" indent="0" algn="l">
              <a:lnSpc>
                <a:spcPts val="2900"/>
              </a:lnSpc>
              <a:buNone/>
            </a:pPr>
            <a:r>
              <a:rPr lang="en-US" sz="2300" b="1" dirty="0">
                <a:solidFill>
                  <a:srgbClr val="3B4540"/>
                </a:solidFill>
                <a:latin typeface="Fraunces Extra Bold" pitchFamily="34" charset="0"/>
                <a:ea typeface="Fraunces Extra Bold" pitchFamily="34" charset="-122"/>
                <a:cs typeface="Fraunces Extra Bold" pitchFamily="34" charset="-120"/>
              </a:rPr>
              <a:t>Human-in-the-Loop</a:t>
            </a:r>
            <a:endParaRPr lang="en-US" sz="2300" dirty="0"/>
          </a:p>
        </p:txBody>
      </p:sp>
      <p:sp>
        <p:nvSpPr>
          <p:cNvPr id="10" name="Text 8"/>
          <p:cNvSpPr/>
          <p:nvPr/>
        </p:nvSpPr>
        <p:spPr>
          <a:xfrm>
            <a:off x="7564874" y="5392103"/>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Copilot is triggered manually with a single keystroke, maintaining user control.</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sp>
        <p:nvSpPr>
          <p:cNvPr id="2" name="Text 0"/>
          <p:cNvSpPr/>
          <p:nvPr/>
        </p:nvSpPr>
        <p:spPr>
          <a:xfrm>
            <a:off x="635913" y="437198"/>
            <a:ext cx="10263307" cy="496729"/>
          </a:xfrm>
          <a:prstGeom prst="rect">
            <a:avLst/>
          </a:prstGeom>
          <a:noFill/>
          <a:ln/>
        </p:spPr>
        <p:txBody>
          <a:bodyPr wrap="none" lIns="0" tIns="0" rIns="0" bIns="0" rtlCol="0" anchor="t"/>
          <a:lstStyle/>
          <a:p>
            <a:pPr marL="0" indent="0" algn="l">
              <a:lnSpc>
                <a:spcPts val="3900"/>
              </a:lnSpc>
              <a:buNone/>
            </a:pPr>
            <a:r>
              <a:rPr lang="en-US" sz="3100" b="1" dirty="0">
                <a:solidFill>
                  <a:srgbClr val="3B4540"/>
                </a:solidFill>
                <a:latin typeface="Fraunces Extra Bold" pitchFamily="34" charset="0"/>
                <a:ea typeface="Fraunces Extra Bold" pitchFamily="34" charset="-122"/>
                <a:cs typeface="Fraunces Extra Bold" pitchFamily="34" charset="-120"/>
              </a:rPr>
              <a:t>Workflow of Copilot-Driven Portfolio Management</a:t>
            </a:r>
            <a:endParaRPr lang="en-US" sz="3100" dirty="0"/>
          </a:p>
        </p:txBody>
      </p:sp>
      <p:pic>
        <p:nvPicPr>
          <p:cNvPr id="3" name="Image 0" descr="preencoded.png"/>
          <p:cNvPicPr>
            <a:picLocks noChangeAspect="1"/>
          </p:cNvPicPr>
          <p:nvPr/>
        </p:nvPicPr>
        <p:blipFill>
          <a:blip r:embed="rId3"/>
          <a:stretch>
            <a:fillRect/>
          </a:stretch>
        </p:blipFill>
        <p:spPr>
          <a:xfrm>
            <a:off x="2511706" y="1251823"/>
            <a:ext cx="9606987" cy="65436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sp>
        <p:nvSpPr>
          <p:cNvPr id="2" name="Text 0"/>
          <p:cNvSpPr/>
          <p:nvPr/>
        </p:nvSpPr>
        <p:spPr>
          <a:xfrm>
            <a:off x="793790" y="907256"/>
            <a:ext cx="9857065" cy="496133"/>
          </a:xfrm>
          <a:prstGeom prst="rect">
            <a:avLst/>
          </a:prstGeom>
          <a:noFill/>
          <a:ln/>
        </p:spPr>
        <p:txBody>
          <a:bodyPr wrap="none" lIns="0" tIns="0" rIns="0" bIns="0" rtlCol="0" anchor="t"/>
          <a:lstStyle/>
          <a:p>
            <a:pPr marL="0" indent="0" algn="l">
              <a:lnSpc>
                <a:spcPts val="3900"/>
              </a:lnSpc>
              <a:buNone/>
            </a:pPr>
            <a:r>
              <a:rPr lang="en-US" sz="3100" b="1" dirty="0">
                <a:solidFill>
                  <a:srgbClr val="3B4540"/>
                </a:solidFill>
                <a:latin typeface="Fraunces Extra Bold" pitchFamily="34" charset="0"/>
                <a:ea typeface="Fraunces Extra Bold" pitchFamily="34" charset="-122"/>
                <a:cs typeface="Fraunces Extra Bold" pitchFamily="34" charset="-120"/>
              </a:rPr>
              <a:t>Workflow: Copilot-Driven Portfolio Management</a:t>
            </a:r>
            <a:endParaRPr lang="en-US" sz="3100" dirty="0"/>
          </a:p>
        </p:txBody>
      </p:sp>
      <p:sp>
        <p:nvSpPr>
          <p:cNvPr id="3" name="Text 1"/>
          <p:cNvSpPr/>
          <p:nvPr/>
        </p:nvSpPr>
        <p:spPr>
          <a:xfrm>
            <a:off x="793790" y="170104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The workflow begins with price and return generation, followed by preparing agent inputs. Copilot then acts as an agent, generating outputs that feed into the simulation and UI.</a:t>
            </a:r>
            <a:endParaRPr lang="en-US" sz="1550" dirty="0"/>
          </a:p>
        </p:txBody>
      </p:sp>
      <p:pic>
        <p:nvPicPr>
          <p:cNvPr id="4" name="Image 0" descr="preencoded.png"/>
          <p:cNvPicPr>
            <a:picLocks noChangeAspect="1"/>
          </p:cNvPicPr>
          <p:nvPr/>
        </p:nvPicPr>
        <p:blipFill>
          <a:blip r:embed="rId3"/>
          <a:stretch>
            <a:fillRect/>
          </a:stretch>
        </p:blipFill>
        <p:spPr>
          <a:xfrm>
            <a:off x="793790" y="2559368"/>
            <a:ext cx="992267" cy="1190744"/>
          </a:xfrm>
          <a:prstGeom prst="rect">
            <a:avLst/>
          </a:prstGeom>
        </p:spPr>
      </p:pic>
      <p:sp>
        <p:nvSpPr>
          <p:cNvPr id="5" name="Text 2"/>
          <p:cNvSpPr/>
          <p:nvPr/>
        </p:nvSpPr>
        <p:spPr>
          <a:xfrm>
            <a:off x="1984415" y="2757726"/>
            <a:ext cx="3341965"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Price &amp; Return Generation</a:t>
            </a:r>
            <a:endParaRPr lang="en-US" sz="1950" dirty="0"/>
          </a:p>
        </p:txBody>
      </p:sp>
      <p:sp>
        <p:nvSpPr>
          <p:cNvPr id="6" name="Text 3"/>
          <p:cNvSpPr/>
          <p:nvPr/>
        </p:nvSpPr>
        <p:spPr>
          <a:xfrm>
            <a:off x="1984415" y="3186946"/>
            <a:ext cx="11852196" cy="317540"/>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Random price movements converted to daily returns.</a:t>
            </a:r>
            <a:endParaRPr lang="en-US" sz="1550" dirty="0"/>
          </a:p>
        </p:txBody>
      </p:sp>
      <p:pic>
        <p:nvPicPr>
          <p:cNvPr id="7" name="Image 1" descr="preencoded.png"/>
          <p:cNvPicPr>
            <a:picLocks noChangeAspect="1"/>
          </p:cNvPicPr>
          <p:nvPr/>
        </p:nvPicPr>
        <p:blipFill>
          <a:blip r:embed="rId4"/>
          <a:stretch>
            <a:fillRect/>
          </a:stretch>
        </p:blipFill>
        <p:spPr>
          <a:xfrm>
            <a:off x="793790" y="3750112"/>
            <a:ext cx="992267" cy="1190744"/>
          </a:xfrm>
          <a:prstGeom prst="rect">
            <a:avLst/>
          </a:prstGeom>
        </p:spPr>
      </p:pic>
      <p:sp>
        <p:nvSpPr>
          <p:cNvPr id="8" name="Text 4"/>
          <p:cNvSpPr/>
          <p:nvPr/>
        </p:nvSpPr>
        <p:spPr>
          <a:xfrm>
            <a:off x="1984415" y="3948470"/>
            <a:ext cx="2711529"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Prepare Agent Inputs</a:t>
            </a:r>
            <a:endParaRPr lang="en-US" sz="1950" dirty="0"/>
          </a:p>
        </p:txBody>
      </p:sp>
      <p:sp>
        <p:nvSpPr>
          <p:cNvPr id="9" name="Text 5"/>
          <p:cNvSpPr/>
          <p:nvPr/>
        </p:nvSpPr>
        <p:spPr>
          <a:xfrm>
            <a:off x="1984415" y="4377690"/>
            <a:ext cx="11852196" cy="317540"/>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Text files with returns, rules, and instructions for each agent.</a:t>
            </a:r>
            <a:endParaRPr lang="en-US" sz="1550" dirty="0"/>
          </a:p>
        </p:txBody>
      </p:sp>
      <p:pic>
        <p:nvPicPr>
          <p:cNvPr id="10" name="Image 2" descr="preencoded.png"/>
          <p:cNvPicPr>
            <a:picLocks noChangeAspect="1"/>
          </p:cNvPicPr>
          <p:nvPr/>
        </p:nvPicPr>
        <p:blipFill>
          <a:blip r:embed="rId5"/>
          <a:stretch>
            <a:fillRect/>
          </a:stretch>
        </p:blipFill>
        <p:spPr>
          <a:xfrm>
            <a:off x="793790" y="4940856"/>
            <a:ext cx="992267" cy="1190744"/>
          </a:xfrm>
          <a:prstGeom prst="rect">
            <a:avLst/>
          </a:prstGeom>
        </p:spPr>
      </p:pic>
      <p:sp>
        <p:nvSpPr>
          <p:cNvPr id="11" name="Text 6"/>
          <p:cNvSpPr/>
          <p:nvPr/>
        </p:nvSpPr>
        <p:spPr>
          <a:xfrm>
            <a:off x="1984415" y="513921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Copilot as Agent</a:t>
            </a:r>
            <a:endParaRPr lang="en-US" sz="1950" dirty="0"/>
          </a:p>
        </p:txBody>
      </p:sp>
      <p:sp>
        <p:nvSpPr>
          <p:cNvPr id="12" name="Text 7"/>
          <p:cNvSpPr/>
          <p:nvPr/>
        </p:nvSpPr>
        <p:spPr>
          <a:xfrm>
            <a:off x="1984415" y="5568434"/>
            <a:ext cx="11852196" cy="317540"/>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Manual trigger (Ctrl + Shift + I) to generate Python dictionaries.</a:t>
            </a:r>
            <a:endParaRPr lang="en-US" sz="1550" dirty="0"/>
          </a:p>
        </p:txBody>
      </p:sp>
      <p:pic>
        <p:nvPicPr>
          <p:cNvPr id="13" name="Image 3" descr="preencoded.png"/>
          <p:cNvPicPr>
            <a:picLocks noChangeAspect="1"/>
          </p:cNvPicPr>
          <p:nvPr/>
        </p:nvPicPr>
        <p:blipFill>
          <a:blip r:embed="rId6"/>
          <a:stretch>
            <a:fillRect/>
          </a:stretch>
        </p:blipFill>
        <p:spPr>
          <a:xfrm>
            <a:off x="793790" y="6131600"/>
            <a:ext cx="992267" cy="1190744"/>
          </a:xfrm>
          <a:prstGeom prst="rect">
            <a:avLst/>
          </a:prstGeom>
        </p:spPr>
      </p:pic>
      <p:sp>
        <p:nvSpPr>
          <p:cNvPr id="14" name="Text 8"/>
          <p:cNvSpPr/>
          <p:nvPr/>
        </p:nvSpPr>
        <p:spPr>
          <a:xfrm>
            <a:off x="1984415" y="6329958"/>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Simulation &amp; UI</a:t>
            </a:r>
            <a:endParaRPr lang="en-US" sz="1950" dirty="0"/>
          </a:p>
        </p:txBody>
      </p:sp>
      <p:sp>
        <p:nvSpPr>
          <p:cNvPr id="15" name="Text 9"/>
          <p:cNvSpPr/>
          <p:nvPr/>
        </p:nvSpPr>
        <p:spPr>
          <a:xfrm>
            <a:off x="1984415" y="6759178"/>
            <a:ext cx="11852196" cy="317540"/>
          </a:xfrm>
          <a:prstGeom prst="rect">
            <a:avLst/>
          </a:prstGeom>
          <a:noFill/>
          <a:ln/>
        </p:spPr>
        <p:txBody>
          <a:bodyPr wrap="non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Final weights calculate equity curve and render dashboard.</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7">
    <p:spTree>
      <p:nvGrpSpPr>
        <p:cNvPr id="1" name=""/>
        <p:cNvGrpSpPr/>
        <p:nvPr/>
      </p:nvGrpSpPr>
      <p:grpSpPr>
        <a:xfrm>
          <a:off x="0" y="0"/>
          <a:ext cx="0" cy="0"/>
          <a:chOff x="0" y="0"/>
          <a:chExt cx="0" cy="0"/>
        </a:xfrm>
      </p:grpSpPr>
      <p:sp>
        <p:nvSpPr>
          <p:cNvPr id="3" name="Text 0"/>
          <p:cNvSpPr/>
          <p:nvPr/>
        </p:nvSpPr>
        <p:spPr>
          <a:xfrm>
            <a:off x="7315200" y="2812375"/>
            <a:ext cx="4798338" cy="496133"/>
          </a:xfrm>
          <a:prstGeom prst="rect">
            <a:avLst/>
          </a:prstGeom>
          <a:noFill/>
          <a:ln/>
        </p:spPr>
        <p:txBody>
          <a:bodyPr wrap="none" lIns="0" tIns="0" rIns="0" bIns="0" rtlCol="0" anchor="t"/>
          <a:lstStyle/>
          <a:p>
            <a:pPr marL="0" indent="0" algn="l">
              <a:lnSpc>
                <a:spcPts val="3900"/>
              </a:lnSpc>
              <a:buNone/>
            </a:pPr>
            <a:r>
              <a:rPr lang="en-US" sz="3100" b="1" dirty="0">
                <a:solidFill>
                  <a:srgbClr val="3B4540"/>
                </a:solidFill>
                <a:latin typeface="Fraunces Extra Bold" pitchFamily="34" charset="0"/>
                <a:ea typeface="Fraunces Extra Bold" pitchFamily="34" charset="-122"/>
                <a:cs typeface="Fraunces Extra Bold" pitchFamily="34" charset="-120"/>
              </a:rPr>
              <a:t>Sample Output: Equity Curve</a:t>
            </a:r>
            <a:endParaRPr lang="en-US" sz="3100" dirty="0"/>
          </a:p>
        </p:txBody>
      </p:sp>
      <p:sp>
        <p:nvSpPr>
          <p:cNvPr id="4" name="Text 1"/>
          <p:cNvSpPr/>
          <p:nvPr/>
        </p:nvSpPr>
        <p:spPr>
          <a:xfrm>
            <a:off x="7315200" y="3606165"/>
            <a:ext cx="6521411" cy="952619"/>
          </a:xfrm>
          <a:prstGeom prst="rect">
            <a:avLst/>
          </a:prstGeom>
          <a:noFill/>
          <a:ln/>
        </p:spPr>
        <p:txBody>
          <a:bodyPr wrap="square" lIns="0" tIns="0" rIns="0" bIns="0" rtlCol="0" anchor="t"/>
          <a:lstStyle/>
          <a:p>
            <a:pPr marL="0" indent="0" algn="l">
              <a:lnSpc>
                <a:spcPts val="2500"/>
              </a:lnSpc>
              <a:buNone/>
            </a:pPr>
            <a:r>
              <a:rPr lang="en-US" dirty="0">
                <a:solidFill>
                  <a:srgbClr val="405449"/>
                </a:solidFill>
                <a:latin typeface="Nobile" pitchFamily="34" charset="0"/>
                <a:ea typeface="Nobile" pitchFamily="34" charset="-122"/>
                <a:cs typeface="Nobile" pitchFamily="34" charset="-120"/>
              </a:rPr>
              <a:t>This equity curve demonstrates the simulated performance of the portfolio using synthetic data. It visually represents the growth or decline of the portfolio over time, based on the agents' allocation decisions.</a:t>
            </a:r>
            <a:endParaRPr lang="en-US" dirty="0"/>
          </a:p>
        </p:txBody>
      </p:sp>
      <p:sp>
        <p:nvSpPr>
          <p:cNvPr id="5" name="Text 2"/>
          <p:cNvSpPr/>
          <p:nvPr/>
        </p:nvSpPr>
        <p:spPr>
          <a:xfrm>
            <a:off x="7315199" y="5099565"/>
            <a:ext cx="6521411" cy="635079"/>
          </a:xfrm>
          <a:prstGeom prst="rect">
            <a:avLst/>
          </a:prstGeom>
          <a:noFill/>
          <a:ln/>
        </p:spPr>
        <p:txBody>
          <a:bodyPr wrap="square" lIns="0" tIns="0" rIns="0" bIns="0" rtlCol="0" anchor="t"/>
          <a:lstStyle/>
          <a:p>
            <a:pPr marL="0" indent="0" algn="l">
              <a:lnSpc>
                <a:spcPts val="2500"/>
              </a:lnSpc>
              <a:buNone/>
            </a:pPr>
            <a:r>
              <a:rPr lang="en-US" dirty="0">
                <a:solidFill>
                  <a:srgbClr val="405449"/>
                </a:solidFill>
                <a:latin typeface="Nobile" pitchFamily="34" charset="0"/>
                <a:ea typeface="Nobile" pitchFamily="34" charset="-122"/>
                <a:cs typeface="Nobile" pitchFamily="34" charset="-120"/>
              </a:rPr>
              <a:t>The curve provides a clear, intuitive understanding of the system's effectiveness in a controlled environment.</a:t>
            </a:r>
            <a:endParaRPr lang="en-US" dirty="0"/>
          </a:p>
        </p:txBody>
      </p:sp>
      <p:pic>
        <p:nvPicPr>
          <p:cNvPr id="7" name="Picture 6">
            <a:extLst>
              <a:ext uri="{FF2B5EF4-FFF2-40B4-BE49-F238E27FC236}">
                <a16:creationId xmlns:a16="http://schemas.microsoft.com/office/drawing/2014/main" id="{70626EAE-7B49-C521-9A02-9FAD7FC6D484}"/>
              </a:ext>
            </a:extLst>
          </p:cNvPr>
          <p:cNvPicPr>
            <a:picLocks noChangeAspect="1"/>
          </p:cNvPicPr>
          <p:nvPr/>
        </p:nvPicPr>
        <p:blipFill>
          <a:blip r:embed="rId3"/>
          <a:stretch>
            <a:fillRect/>
          </a:stretch>
        </p:blipFill>
        <p:spPr>
          <a:xfrm>
            <a:off x="0" y="2418753"/>
            <a:ext cx="7171919" cy="428006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name="Slide 8">
    <p:spTree>
      <p:nvGrpSpPr>
        <p:cNvPr id="1" name=""/>
        <p:cNvGrpSpPr/>
        <p:nvPr/>
      </p:nvGrpSpPr>
      <p:grpSpPr>
        <a:xfrm>
          <a:off x="0" y="0"/>
          <a:ext cx="0" cy="0"/>
          <a:chOff x="0" y="0"/>
          <a:chExt cx="0" cy="0"/>
        </a:xfrm>
      </p:grpSpPr>
      <p:sp>
        <p:nvSpPr>
          <p:cNvPr id="3" name="Text 0"/>
          <p:cNvSpPr/>
          <p:nvPr/>
        </p:nvSpPr>
        <p:spPr>
          <a:xfrm>
            <a:off x="7014258" y="2971205"/>
            <a:ext cx="6528864" cy="496133"/>
          </a:xfrm>
          <a:prstGeom prst="rect">
            <a:avLst/>
          </a:prstGeom>
          <a:noFill/>
          <a:ln/>
        </p:spPr>
        <p:txBody>
          <a:bodyPr wrap="none" lIns="0" tIns="0" rIns="0" bIns="0" rtlCol="0" anchor="t"/>
          <a:lstStyle/>
          <a:p>
            <a:pPr marL="0" indent="0" algn="l">
              <a:lnSpc>
                <a:spcPts val="3900"/>
              </a:lnSpc>
              <a:buNone/>
            </a:pPr>
            <a:r>
              <a:rPr lang="en-US" sz="3100" b="1" dirty="0">
                <a:solidFill>
                  <a:srgbClr val="3B4540"/>
                </a:solidFill>
                <a:latin typeface="Fraunces Extra Bold" pitchFamily="34" charset="0"/>
                <a:ea typeface="Fraunces Extra Bold" pitchFamily="34" charset="-122"/>
                <a:cs typeface="Fraunces Extra Bold" pitchFamily="34" charset="-120"/>
              </a:rPr>
              <a:t>Sample Output: Weight Distribution</a:t>
            </a:r>
            <a:endParaRPr lang="en-US" sz="3100" dirty="0"/>
          </a:p>
        </p:txBody>
      </p:sp>
      <p:sp>
        <p:nvSpPr>
          <p:cNvPr id="4" name="Text 1"/>
          <p:cNvSpPr/>
          <p:nvPr/>
        </p:nvSpPr>
        <p:spPr>
          <a:xfrm>
            <a:off x="7014258" y="3764994"/>
            <a:ext cx="6822353" cy="635079"/>
          </a:xfrm>
          <a:prstGeom prst="rect">
            <a:avLst/>
          </a:prstGeom>
          <a:noFill/>
          <a:ln/>
        </p:spPr>
        <p:txBody>
          <a:bodyPr wrap="square" lIns="0" tIns="0" rIns="0" bIns="0" rtlCol="0" anchor="t"/>
          <a:lstStyle/>
          <a:p>
            <a:pPr marL="0" indent="0" algn="l">
              <a:lnSpc>
                <a:spcPts val="2500"/>
              </a:lnSpc>
              <a:buNone/>
            </a:pPr>
            <a:r>
              <a:rPr lang="en-US" dirty="0">
                <a:solidFill>
                  <a:srgbClr val="405449"/>
                </a:solidFill>
                <a:latin typeface="Nobile" pitchFamily="34" charset="0"/>
                <a:ea typeface="Nobile" pitchFamily="34" charset="-122"/>
                <a:cs typeface="Nobile" pitchFamily="34" charset="-120"/>
              </a:rPr>
              <a:t>This chart illustrates the final weight distribution across the four synthetic assets (ST A, ST B, ST C, and ST D) as determined by the Allocation Agent.</a:t>
            </a:r>
            <a:endParaRPr lang="en-US" dirty="0"/>
          </a:p>
        </p:txBody>
      </p:sp>
      <p:sp>
        <p:nvSpPr>
          <p:cNvPr id="5" name="Text 2"/>
          <p:cNvSpPr/>
          <p:nvPr/>
        </p:nvSpPr>
        <p:spPr>
          <a:xfrm>
            <a:off x="7014258" y="4882923"/>
            <a:ext cx="6822353" cy="635079"/>
          </a:xfrm>
          <a:prstGeom prst="rect">
            <a:avLst/>
          </a:prstGeom>
          <a:noFill/>
          <a:ln/>
        </p:spPr>
        <p:txBody>
          <a:bodyPr wrap="square" lIns="0" tIns="0" rIns="0" bIns="0" rtlCol="0" anchor="t"/>
          <a:lstStyle/>
          <a:p>
            <a:pPr marL="0" indent="0" algn="l">
              <a:lnSpc>
                <a:spcPts val="2500"/>
              </a:lnSpc>
              <a:buNone/>
            </a:pPr>
            <a:r>
              <a:rPr lang="en-US" dirty="0">
                <a:solidFill>
                  <a:srgbClr val="405449"/>
                </a:solidFill>
                <a:latin typeface="Nobile" pitchFamily="34" charset="0"/>
                <a:ea typeface="Nobile" pitchFamily="34" charset="-122"/>
                <a:cs typeface="Nobile" pitchFamily="34" charset="-120"/>
              </a:rPr>
              <a:t>It shows how the combined logic of momentum and risk parity agents translates into concrete investment proportions for each asset.</a:t>
            </a:r>
            <a:endParaRPr lang="en-US" dirty="0"/>
          </a:p>
        </p:txBody>
      </p:sp>
      <p:pic>
        <p:nvPicPr>
          <p:cNvPr id="7" name="Picture 6">
            <a:extLst>
              <a:ext uri="{FF2B5EF4-FFF2-40B4-BE49-F238E27FC236}">
                <a16:creationId xmlns:a16="http://schemas.microsoft.com/office/drawing/2014/main" id="{86F315E5-05B3-3EB9-BCB9-37CF857B8454}"/>
              </a:ext>
            </a:extLst>
          </p:cNvPr>
          <p:cNvPicPr>
            <a:picLocks noChangeAspect="1"/>
          </p:cNvPicPr>
          <p:nvPr/>
        </p:nvPicPr>
        <p:blipFill>
          <a:blip r:embed="rId3"/>
          <a:stretch>
            <a:fillRect/>
          </a:stretch>
        </p:blipFill>
        <p:spPr>
          <a:xfrm>
            <a:off x="0" y="1658294"/>
            <a:ext cx="6822353" cy="548355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name="Slide 9">
    <p:spTree>
      <p:nvGrpSpPr>
        <p:cNvPr id="1" name=""/>
        <p:cNvGrpSpPr/>
        <p:nvPr/>
      </p:nvGrpSpPr>
      <p:grpSpPr>
        <a:xfrm>
          <a:off x="0" y="0"/>
          <a:ext cx="0" cy="0"/>
          <a:chOff x="0" y="0"/>
          <a:chExt cx="0" cy="0"/>
        </a:xfrm>
      </p:grpSpPr>
      <p:sp>
        <p:nvSpPr>
          <p:cNvPr id="2" name="Text 0"/>
          <p:cNvSpPr/>
          <p:nvPr/>
        </p:nvSpPr>
        <p:spPr>
          <a:xfrm>
            <a:off x="843379" y="1584603"/>
            <a:ext cx="7597735" cy="496133"/>
          </a:xfrm>
          <a:prstGeom prst="rect">
            <a:avLst/>
          </a:prstGeom>
          <a:noFill/>
          <a:ln/>
        </p:spPr>
        <p:txBody>
          <a:bodyPr wrap="none" lIns="0" tIns="0" rIns="0" bIns="0" rtlCol="0" anchor="t"/>
          <a:lstStyle/>
          <a:p>
            <a:pPr marL="0" indent="0" algn="l">
              <a:lnSpc>
                <a:spcPts val="3900"/>
              </a:lnSpc>
              <a:buNone/>
            </a:pPr>
            <a:r>
              <a:rPr lang="en-US" sz="3600" b="1" dirty="0">
                <a:solidFill>
                  <a:srgbClr val="3B4540"/>
                </a:solidFill>
                <a:latin typeface="Fraunces Extra Bold" pitchFamily="34" charset="0"/>
                <a:ea typeface="Fraunces Extra Bold" pitchFamily="34" charset="-122"/>
                <a:cs typeface="Fraunces Extra Bold" pitchFamily="34" charset="-120"/>
              </a:rPr>
              <a:t>Limitations: Understanding the Scope</a:t>
            </a:r>
            <a:endParaRPr lang="en-US" sz="3600" dirty="0"/>
          </a:p>
        </p:txBody>
      </p:sp>
      <p:sp>
        <p:nvSpPr>
          <p:cNvPr id="3" name="Shape 1"/>
          <p:cNvSpPr/>
          <p:nvPr/>
        </p:nvSpPr>
        <p:spPr>
          <a:xfrm>
            <a:off x="793790" y="3082826"/>
            <a:ext cx="99179" cy="99179"/>
          </a:xfrm>
          <a:prstGeom prst="roundRect">
            <a:avLst>
              <a:gd name="adj" fmla="val 460985"/>
            </a:avLst>
          </a:prstGeom>
          <a:solidFill>
            <a:srgbClr val="438951"/>
          </a:solidFill>
          <a:ln/>
        </p:spPr>
      </p:sp>
      <p:sp>
        <p:nvSpPr>
          <p:cNvPr id="4" name="Text 2"/>
          <p:cNvSpPr/>
          <p:nvPr/>
        </p:nvSpPr>
        <p:spPr>
          <a:xfrm>
            <a:off x="1091327" y="2973705"/>
            <a:ext cx="12745283" cy="317540"/>
          </a:xfrm>
          <a:prstGeom prst="rect">
            <a:avLst/>
          </a:prstGeom>
          <a:noFill/>
          <a:ln/>
        </p:spPr>
        <p:txBody>
          <a:bodyPr wrap="none" lIns="0" tIns="0" rIns="0" bIns="0" rtlCol="0" anchor="t"/>
          <a:lstStyle/>
          <a:p>
            <a:pPr marL="0" indent="0" algn="l">
              <a:lnSpc>
                <a:spcPts val="2500"/>
              </a:lnSpc>
              <a:buNone/>
            </a:pPr>
            <a:r>
              <a:rPr lang="en-US" b="1" dirty="0">
                <a:solidFill>
                  <a:srgbClr val="405449"/>
                </a:solidFill>
                <a:latin typeface="Nobile" pitchFamily="34" charset="0"/>
                <a:ea typeface="Nobile" pitchFamily="34" charset="-122"/>
                <a:cs typeface="Nobile" pitchFamily="34" charset="-120"/>
              </a:rPr>
              <a:t>Manual Operation:</a:t>
            </a:r>
            <a:r>
              <a:rPr lang="en-US" dirty="0">
                <a:solidFill>
                  <a:srgbClr val="405449"/>
                </a:solidFill>
                <a:latin typeface="Nobile" pitchFamily="34" charset="0"/>
                <a:ea typeface="Nobile" pitchFamily="34" charset="-122"/>
                <a:cs typeface="Nobile" pitchFamily="34" charset="-120"/>
              </a:rPr>
              <a:t> Copilot requires manual triggering, limiting full automation.</a:t>
            </a:r>
            <a:endParaRPr lang="en-US" dirty="0"/>
          </a:p>
        </p:txBody>
      </p:sp>
      <p:sp>
        <p:nvSpPr>
          <p:cNvPr id="5" name="Shape 3"/>
          <p:cNvSpPr/>
          <p:nvPr/>
        </p:nvSpPr>
        <p:spPr>
          <a:xfrm>
            <a:off x="793790" y="3797201"/>
            <a:ext cx="99179" cy="99179"/>
          </a:xfrm>
          <a:prstGeom prst="roundRect">
            <a:avLst>
              <a:gd name="adj" fmla="val 460985"/>
            </a:avLst>
          </a:prstGeom>
          <a:solidFill>
            <a:srgbClr val="438951"/>
          </a:solidFill>
          <a:ln/>
        </p:spPr>
      </p:sp>
      <p:sp>
        <p:nvSpPr>
          <p:cNvPr id="6" name="Text 4"/>
          <p:cNvSpPr/>
          <p:nvPr/>
        </p:nvSpPr>
        <p:spPr>
          <a:xfrm>
            <a:off x="1091327" y="3688080"/>
            <a:ext cx="12745283" cy="317540"/>
          </a:xfrm>
          <a:prstGeom prst="rect">
            <a:avLst/>
          </a:prstGeom>
          <a:noFill/>
          <a:ln/>
        </p:spPr>
        <p:txBody>
          <a:bodyPr wrap="none" lIns="0" tIns="0" rIns="0" bIns="0" rtlCol="0" anchor="t"/>
          <a:lstStyle/>
          <a:p>
            <a:pPr marL="0" indent="0" algn="l">
              <a:lnSpc>
                <a:spcPts val="2500"/>
              </a:lnSpc>
              <a:buNone/>
            </a:pPr>
            <a:r>
              <a:rPr lang="en-US" b="1" dirty="0">
                <a:solidFill>
                  <a:srgbClr val="405449"/>
                </a:solidFill>
                <a:latin typeface="Nobile" pitchFamily="34" charset="0"/>
                <a:ea typeface="Nobile" pitchFamily="34" charset="-122"/>
                <a:cs typeface="Nobile" pitchFamily="34" charset="-120"/>
              </a:rPr>
              <a:t>Synthetic Data:</a:t>
            </a:r>
            <a:r>
              <a:rPr lang="en-US" dirty="0">
                <a:solidFill>
                  <a:srgbClr val="405449"/>
                </a:solidFill>
                <a:latin typeface="Nobile" pitchFamily="34" charset="0"/>
                <a:ea typeface="Nobile" pitchFamily="34" charset="-122"/>
                <a:cs typeface="Nobile" pitchFamily="34" charset="-120"/>
              </a:rPr>
              <a:t> The system relies solely on synthetic data, not real-world market information.</a:t>
            </a:r>
            <a:endParaRPr lang="en-US" dirty="0"/>
          </a:p>
        </p:txBody>
      </p:sp>
      <p:sp>
        <p:nvSpPr>
          <p:cNvPr id="7" name="Shape 5"/>
          <p:cNvSpPr/>
          <p:nvPr/>
        </p:nvSpPr>
        <p:spPr>
          <a:xfrm>
            <a:off x="793790" y="4511576"/>
            <a:ext cx="99179" cy="99179"/>
          </a:xfrm>
          <a:prstGeom prst="roundRect">
            <a:avLst>
              <a:gd name="adj" fmla="val 460985"/>
            </a:avLst>
          </a:prstGeom>
          <a:solidFill>
            <a:srgbClr val="438951"/>
          </a:solidFill>
          <a:ln/>
        </p:spPr>
      </p:sp>
      <p:sp>
        <p:nvSpPr>
          <p:cNvPr id="8" name="Text 6"/>
          <p:cNvSpPr/>
          <p:nvPr/>
        </p:nvSpPr>
        <p:spPr>
          <a:xfrm>
            <a:off x="1091327" y="4402455"/>
            <a:ext cx="12745283" cy="317540"/>
          </a:xfrm>
          <a:prstGeom prst="rect">
            <a:avLst/>
          </a:prstGeom>
          <a:noFill/>
          <a:ln/>
        </p:spPr>
        <p:txBody>
          <a:bodyPr wrap="none" lIns="0" tIns="0" rIns="0" bIns="0" rtlCol="0" anchor="t"/>
          <a:lstStyle/>
          <a:p>
            <a:pPr marL="0" indent="0" algn="l">
              <a:lnSpc>
                <a:spcPts val="2500"/>
              </a:lnSpc>
              <a:buNone/>
            </a:pPr>
            <a:r>
              <a:rPr lang="en-US" b="1" dirty="0">
                <a:solidFill>
                  <a:srgbClr val="405449"/>
                </a:solidFill>
                <a:latin typeface="Nobile" pitchFamily="34" charset="0"/>
                <a:ea typeface="Nobile" pitchFamily="34" charset="-122"/>
                <a:cs typeface="Nobile" pitchFamily="34" charset="-120"/>
              </a:rPr>
              <a:t>Ignored Factors:</a:t>
            </a:r>
            <a:r>
              <a:rPr lang="en-US" dirty="0">
                <a:solidFill>
                  <a:srgbClr val="405449"/>
                </a:solidFill>
                <a:latin typeface="Nobile" pitchFamily="34" charset="0"/>
                <a:ea typeface="Nobile" pitchFamily="34" charset="-122"/>
                <a:cs typeface="Nobile" pitchFamily="34" charset="-120"/>
              </a:rPr>
              <a:t> Transaction costs and other real-world constraints are not considered.</a:t>
            </a:r>
            <a:endParaRPr lang="en-US" dirty="0"/>
          </a:p>
        </p:txBody>
      </p:sp>
      <p:sp>
        <p:nvSpPr>
          <p:cNvPr id="9" name="Shape 7"/>
          <p:cNvSpPr/>
          <p:nvPr/>
        </p:nvSpPr>
        <p:spPr>
          <a:xfrm>
            <a:off x="793790" y="5225951"/>
            <a:ext cx="99179" cy="99179"/>
          </a:xfrm>
          <a:prstGeom prst="roundRect">
            <a:avLst>
              <a:gd name="adj" fmla="val 460985"/>
            </a:avLst>
          </a:prstGeom>
          <a:solidFill>
            <a:srgbClr val="438951"/>
          </a:solidFill>
          <a:ln/>
        </p:spPr>
      </p:sp>
      <p:sp>
        <p:nvSpPr>
          <p:cNvPr id="10" name="Text 8"/>
          <p:cNvSpPr/>
          <p:nvPr/>
        </p:nvSpPr>
        <p:spPr>
          <a:xfrm>
            <a:off x="1091327" y="5116830"/>
            <a:ext cx="12745283" cy="317540"/>
          </a:xfrm>
          <a:prstGeom prst="rect">
            <a:avLst/>
          </a:prstGeom>
          <a:noFill/>
          <a:ln/>
        </p:spPr>
        <p:txBody>
          <a:bodyPr wrap="none" lIns="0" tIns="0" rIns="0" bIns="0" rtlCol="0" anchor="t"/>
          <a:lstStyle/>
          <a:p>
            <a:pPr marL="0" indent="0" algn="l">
              <a:lnSpc>
                <a:spcPts val="2500"/>
              </a:lnSpc>
              <a:buNone/>
            </a:pPr>
            <a:r>
              <a:rPr lang="en-US" b="1" dirty="0">
                <a:solidFill>
                  <a:srgbClr val="405449"/>
                </a:solidFill>
                <a:latin typeface="Nobile" pitchFamily="34" charset="0"/>
                <a:ea typeface="Nobile" pitchFamily="34" charset="-122"/>
                <a:cs typeface="Nobile" pitchFamily="34" charset="-120"/>
              </a:rPr>
              <a:t>Prompt Sensitivity:</a:t>
            </a:r>
            <a:r>
              <a:rPr lang="en-US" dirty="0">
                <a:solidFill>
                  <a:srgbClr val="405449"/>
                </a:solidFill>
                <a:latin typeface="Nobile" pitchFamily="34" charset="0"/>
                <a:ea typeface="Nobile" pitchFamily="34" charset="-122"/>
                <a:cs typeface="Nobile" pitchFamily="34" charset="-120"/>
              </a:rPr>
              <a:t> Output quality is dependent on the phrasing of the prompts given to Copilot.</a:t>
            </a:r>
            <a:endParaRPr lang="en-US" dirty="0"/>
          </a:p>
        </p:txBody>
      </p:sp>
      <p:sp>
        <p:nvSpPr>
          <p:cNvPr id="11" name="Shape 9"/>
          <p:cNvSpPr/>
          <p:nvPr/>
        </p:nvSpPr>
        <p:spPr>
          <a:xfrm>
            <a:off x="793790" y="5940326"/>
            <a:ext cx="99179" cy="99179"/>
          </a:xfrm>
          <a:prstGeom prst="roundRect">
            <a:avLst>
              <a:gd name="adj" fmla="val 460985"/>
            </a:avLst>
          </a:prstGeom>
          <a:solidFill>
            <a:srgbClr val="438951"/>
          </a:solidFill>
          <a:ln/>
        </p:spPr>
      </p:sp>
      <p:sp>
        <p:nvSpPr>
          <p:cNvPr id="12" name="Text 10"/>
          <p:cNvSpPr/>
          <p:nvPr/>
        </p:nvSpPr>
        <p:spPr>
          <a:xfrm>
            <a:off x="1091327" y="5831205"/>
            <a:ext cx="12745283" cy="317540"/>
          </a:xfrm>
          <a:prstGeom prst="rect">
            <a:avLst/>
          </a:prstGeom>
          <a:noFill/>
          <a:ln/>
        </p:spPr>
        <p:txBody>
          <a:bodyPr wrap="none" lIns="0" tIns="0" rIns="0" bIns="0" rtlCol="0" anchor="t"/>
          <a:lstStyle/>
          <a:p>
            <a:pPr marL="0" indent="0" algn="l">
              <a:lnSpc>
                <a:spcPts val="2500"/>
              </a:lnSpc>
              <a:buNone/>
            </a:pPr>
            <a:r>
              <a:rPr lang="en-US" b="1" dirty="0">
                <a:solidFill>
                  <a:srgbClr val="405449"/>
                </a:solidFill>
                <a:latin typeface="Nobile" pitchFamily="34" charset="0"/>
                <a:ea typeface="Nobile" pitchFamily="34" charset="-122"/>
                <a:cs typeface="Nobile" pitchFamily="34" charset="-120"/>
              </a:rPr>
              <a:t>Single-Period Allocation:</a:t>
            </a:r>
            <a:r>
              <a:rPr lang="en-US" dirty="0">
                <a:solidFill>
                  <a:srgbClr val="405449"/>
                </a:solidFill>
                <a:latin typeface="Nobile" pitchFamily="34" charset="0"/>
                <a:ea typeface="Nobile" pitchFamily="34" charset="-122"/>
                <a:cs typeface="Nobile" pitchFamily="34" charset="-120"/>
              </a:rPr>
              <a:t> The model generates one-period allocations, without rolling rebalancing.</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565</Words>
  <Application>Microsoft Office PowerPoint</Application>
  <PresentationFormat>Custom</PresentationFormat>
  <Paragraphs>74</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Fraunces Extra Bold</vt:lpstr>
      <vt:lpstr>Fraunces Light</vt:lpstr>
      <vt:lpstr>Nobile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Abhay Barnwal</cp:lastModifiedBy>
  <cp:revision>6</cp:revision>
  <dcterms:created xsi:type="dcterms:W3CDTF">2025-11-19T17:27:35Z</dcterms:created>
  <dcterms:modified xsi:type="dcterms:W3CDTF">2025-11-19T18:15:57Z</dcterms:modified>
</cp:coreProperties>
</file>